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83" r:id="rId10"/>
    <p:sldId id="264" r:id="rId11"/>
    <p:sldId id="265" r:id="rId12"/>
    <p:sldId id="268" r:id="rId13"/>
    <p:sldId id="285" r:id="rId14"/>
    <p:sldId id="271" r:id="rId15"/>
    <p:sldId id="286" r:id="rId16"/>
    <p:sldId id="269" r:id="rId17"/>
    <p:sldId id="270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334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EDE47-E5F9-492B-82CA-A9C25E65B7A2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083D-A923-4814-AD79-B6111B2362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2539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083D-A923-4814-AD79-B6111B23627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990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95000"/>
              <a:alpha val="49000"/>
            </a:schemeClr>
          </a:solidFill>
        </p:spPr>
        <p:txBody>
          <a:bodyPr/>
          <a:lstStyle/>
          <a:p>
            <a:r>
              <a:rPr lang="ru-RU" b="1" dirty="0" smtClean="0"/>
              <a:t>Техника безопасности при организации похода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4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14201"/>
            <a:ext cx="6419056" cy="11569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ПРАВИЛА БЕЗОПАСНОСТИ ПРИ ДВИЖЕНИИ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7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1. Избегать отступления от намеченного маршрута и тактики </a:t>
            </a:r>
            <a:r>
              <a:rPr lang="ru-RU" sz="2400" dirty="0" smtClean="0"/>
              <a:t>передвижения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2. При прохождении лавинно- и </a:t>
            </a:r>
            <a:r>
              <a:rPr lang="ru-RU" sz="2400" dirty="0" err="1"/>
              <a:t>камнеопасных</a:t>
            </a:r>
            <a:r>
              <a:rPr lang="ru-RU" sz="2400" dirty="0"/>
              <a:t> склонов внимательно следить за сигналами сигнальщиков, предупреждающими об опасности, быстро и точно исполнять соответствующие команды.</a:t>
            </a:r>
          </a:p>
          <a:p>
            <a:pPr marL="0" indent="0">
              <a:buNone/>
            </a:pPr>
            <a:r>
              <a:rPr lang="ru-RU" sz="2400" dirty="0"/>
              <a:t>3. При движении по неустойчиво стоящим камням, крутым склонам внимательно ставить ноги, а при необходимости страховаться.</a:t>
            </a:r>
          </a:p>
          <a:p>
            <a:pPr marL="0" indent="0">
              <a:buNone/>
            </a:pPr>
            <a:r>
              <a:rPr lang="ru-RU" sz="2400" dirty="0"/>
              <a:t>4. При малейшем сомнении в безопасности прибегать к страховке.</a:t>
            </a:r>
          </a:p>
          <a:p>
            <a:pPr marL="0" indent="0">
              <a:buNone/>
            </a:pPr>
            <a:r>
              <a:rPr lang="ru-RU" sz="2400" dirty="0"/>
              <a:t>5. При ухудшении состояния группы и ее экипировки своевременно сойти к ближайшему лагерю, населенному пункту, по наиболее легкому пути.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087" y="692697"/>
            <a:ext cx="2942040" cy="936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68" y="-498147"/>
            <a:ext cx="2688569" cy="26885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195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ПРАВИЛА БЕЗОПАСНОСТИ ПРИ ДВИЖЕНИИ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6. При невозможности отыскать лагерь - умело и своевременно создать надежный бивак, или двигаться по безопасной долине до ближайшего населенного пункта, или возвратиться по знакомому пути </a:t>
            </a:r>
            <a:r>
              <a:rPr lang="ru-RU" dirty="0" smtClean="0"/>
              <a:t>назад.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7. При движении в сильный мороз делать короткие остановки для отдыха, непрерывно двигать пальцами, лицевыми мышцами, слегка растирать открытые части тела. Постоянно наблюдать за появлением признаков отморожение у товарищей.</a:t>
            </a:r>
          </a:p>
          <a:p>
            <a:pPr marL="0" indent="0">
              <a:buNone/>
            </a:pPr>
            <a:r>
              <a:rPr lang="ru-RU" dirty="0"/>
              <a:t>8. При сильном дожде или граде остановиться в укрытом месте и переждать непогоду. При снегопаде действовать с учетом характера рельефа, снежного покрова и состояния группы.</a:t>
            </a:r>
          </a:p>
          <a:p>
            <a:pPr marL="0" indent="0">
              <a:buNone/>
            </a:pPr>
            <a:r>
              <a:rPr lang="ru-RU" dirty="0"/>
              <a:t>9. При движении в тумане во избежание потери ориентировки, срыва в пропасть, падения со снежного карниза, попадания в лавину усилить </a:t>
            </a:r>
            <a:r>
              <a:rPr lang="ru-RU" dirty="0" smtClean="0"/>
              <a:t>внимание</a:t>
            </a:r>
            <a:r>
              <a:rPr lang="ru-RU" dirty="0"/>
              <a:t>.</a:t>
            </a:r>
            <a:r>
              <a:rPr lang="ru-RU" dirty="0" smtClean="0"/>
              <a:t> При </a:t>
            </a:r>
            <a:r>
              <a:rPr lang="ru-RU" dirty="0"/>
              <a:t>сильном тумане движение прекратить.</a:t>
            </a:r>
          </a:p>
          <a:p>
            <a:pPr marL="0" indent="0">
              <a:buNone/>
            </a:pPr>
            <a:r>
              <a:rPr lang="ru-RU" dirty="0"/>
              <a:t>10. При сильной радиации защитить глаза и открытые участки тела от ожогов.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5301208"/>
            <a:ext cx="1414395" cy="14143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065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561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ПРАВИЛА БЕЗОПАСНОСТИ ПРИ ВСТРЕЧЕ С ДИКИМИ ЖИВОТНЫМИ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561" y="1214452"/>
            <a:ext cx="8229600" cy="47091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С </a:t>
            </a:r>
            <a:r>
              <a:rPr lang="ru-RU" b="1" dirty="0"/>
              <a:t>кабаном </a:t>
            </a:r>
            <a:r>
              <a:rPr lang="ru-RU" dirty="0"/>
              <a:t>нужно незамедлительно использовать ближайшее дерево и укрыться на нем. </a:t>
            </a:r>
            <a:endParaRPr lang="ru-RU" dirty="0" smtClean="0"/>
          </a:p>
          <a:p>
            <a:r>
              <a:rPr lang="ru-RU" dirty="0"/>
              <a:t>При </a:t>
            </a:r>
            <a:r>
              <a:rPr lang="ru-RU" dirty="0" smtClean="0"/>
              <a:t>встрече с </a:t>
            </a:r>
            <a:r>
              <a:rPr lang="ru-RU" b="1" dirty="0" smtClean="0"/>
              <a:t>волком</a:t>
            </a:r>
            <a:r>
              <a:rPr lang="ru-RU" dirty="0" smtClean="0"/>
              <a:t> </a:t>
            </a:r>
            <a:r>
              <a:rPr lang="ru-RU" dirty="0"/>
              <a:t>замрите на месте , затем как  можно спокойнее ,пятясь  начинайте отступать,  увеличивая дистанцию между собой и зверем, удалившись на 10 - 15 метров,  продолжайте отходить также медленно.  Не следует </a:t>
            </a:r>
            <a:r>
              <a:rPr lang="ru-RU" dirty="0" smtClean="0"/>
              <a:t>долго </a:t>
            </a:r>
            <a:r>
              <a:rPr lang="ru-RU" dirty="0"/>
              <a:t>и прямо глядеть в глаза хищнику- это может вызвать агрессию.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379" y="5095928"/>
            <a:ext cx="2424061" cy="1655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5095928"/>
            <a:ext cx="2016224" cy="1655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52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r>
              <a:rPr lang="ru-RU" sz="2400" b="1" dirty="0"/>
              <a:t>Со </a:t>
            </a:r>
            <a:r>
              <a:rPr lang="ru-RU" sz="2400" b="1" dirty="0" smtClean="0"/>
              <a:t>змеями:</a:t>
            </a:r>
          </a:p>
          <a:p>
            <a:r>
              <a:rPr lang="ru-RU" sz="2400" b="1" dirty="0" smtClean="0"/>
              <a:t> </a:t>
            </a:r>
            <a:r>
              <a:rPr lang="ru-RU" sz="2400" dirty="0"/>
              <a:t>не трогать змею, дать ей возможность уползти и обойти место, куда она скрылась, стороной. </a:t>
            </a:r>
            <a:endParaRPr lang="en-US" sz="2400" dirty="0" smtClean="0"/>
          </a:p>
          <a:p>
            <a:r>
              <a:rPr lang="ru-RU" sz="2400" dirty="0" smtClean="0"/>
              <a:t>где </a:t>
            </a:r>
            <a:r>
              <a:rPr lang="ru-RU" sz="2400" dirty="0"/>
              <a:t>водятся змеи,  нельзя ходить босиком , а также в легкой открытой обуви.  Надежно защищают от укусов змей резиновые или кожаные сапоги.</a:t>
            </a:r>
            <a:br>
              <a:rPr lang="ru-RU" sz="2400" dirty="0"/>
            </a:b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928934"/>
            <a:ext cx="2952328" cy="3213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2857496"/>
            <a:ext cx="4820547" cy="3212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306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022526"/>
          </a:xfrm>
        </p:spPr>
        <p:txBody>
          <a:bodyPr>
            <a:normAutofit/>
          </a:bodyPr>
          <a:lstStyle/>
          <a:p>
            <a:r>
              <a:rPr lang="ru-RU" b="1" dirty="0"/>
              <a:t>С насекомыми: </a:t>
            </a:r>
            <a:endParaRPr lang="ru-RU" b="1" dirty="0" smtClean="0"/>
          </a:p>
          <a:p>
            <a:r>
              <a:rPr lang="ru-RU" u="sng" dirty="0" smtClean="0"/>
              <a:t>Клещ</a:t>
            </a:r>
            <a:r>
              <a:rPr lang="ru-RU" dirty="0" smtClean="0"/>
              <a:t> </a:t>
            </a:r>
            <a:r>
              <a:rPr lang="ru-RU" dirty="0"/>
              <a:t>- при попадании на кожу - стряхнуть на землю, при всасывании - залить место маслом (вылезет сам). </a:t>
            </a:r>
            <a:endParaRPr lang="ru-RU" dirty="0" smtClean="0"/>
          </a:p>
          <a:p>
            <a:r>
              <a:rPr lang="ru-RU" u="sng" dirty="0" smtClean="0"/>
              <a:t>Шмель</a:t>
            </a:r>
            <a:r>
              <a:rPr lang="ru-RU" dirty="0" smtClean="0"/>
              <a:t> </a:t>
            </a:r>
            <a:r>
              <a:rPr lang="ru-RU" dirty="0"/>
              <a:t>- не разрушать гнезда, закрыть штормовкой открытые части тела. </a:t>
            </a:r>
            <a:endParaRPr lang="ru-RU" dirty="0" smtClean="0"/>
          </a:p>
          <a:p>
            <a:r>
              <a:rPr lang="ru-RU" u="sng" dirty="0" smtClean="0"/>
              <a:t>Шершень</a:t>
            </a:r>
            <a:r>
              <a:rPr lang="ru-RU" dirty="0" smtClean="0"/>
              <a:t> </a:t>
            </a:r>
            <a:r>
              <a:rPr lang="ru-RU" dirty="0"/>
              <a:t>- закрыть открытые участки тела.</a:t>
            </a:r>
          </a:p>
          <a:p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25" r="10226"/>
          <a:stretch/>
        </p:blipFill>
        <p:spPr>
          <a:xfrm>
            <a:off x="5929322" y="4786322"/>
            <a:ext cx="2232248" cy="1476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4857760"/>
            <a:ext cx="1958057" cy="14763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4786322"/>
            <a:ext cx="1888752" cy="1476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56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54" y="223758"/>
            <a:ext cx="8229600" cy="378130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>Оказание первой помощи при укусе пчелы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необходимо сделать следующее: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Тщательно осмотреть место укуса</a:t>
            </a:r>
            <a:br>
              <a:rPr lang="ru-RU" sz="2000" dirty="0"/>
            </a:br>
            <a:r>
              <a:rPr lang="ru-RU" sz="2000" dirty="0"/>
              <a:t>Жало необходимо обязательно извлечь. Сделать это можно пинцетом или ногтями. </a:t>
            </a:r>
            <a:br>
              <a:rPr lang="ru-RU" sz="2000" dirty="0"/>
            </a:br>
            <a:r>
              <a:rPr lang="ru-RU" sz="2000" dirty="0"/>
              <a:t>Место укуса обработать антисептиком – подойдет любой, который есть под рукой;</a:t>
            </a:r>
            <a:br>
              <a:rPr lang="ru-RU" sz="2000" dirty="0"/>
            </a:br>
            <a:r>
              <a:rPr lang="ru-RU" sz="2000" dirty="0"/>
              <a:t>Приложить к месту укуса холод. 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Во время похода , для того чтобы не покусали пчелы , осы или шершни -  рекомендуется смазывать открытые участки тела одеколоном,  в который добавлены  мятное масло или  мятные капли.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03" y="4435918"/>
            <a:ext cx="1858659" cy="1379474"/>
          </a:xfrm>
          <a:prstGeom prst="rect">
            <a:avLst/>
          </a:prstGeom>
        </p:spPr>
      </p:pic>
      <p:pic>
        <p:nvPicPr>
          <p:cNvPr id="1026" name="Picture 2" descr="http://house.jofo.ru/data/userfiles/106/images/355613-ukus_osa_index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0" y="4435918"/>
            <a:ext cx="2619375" cy="1971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nashkiev.ua/style/u/journal/27547/imag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478" y="4428330"/>
            <a:ext cx="1660352" cy="1333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dn01.ru/files/users/images/57/55/5755fd32845ef4a4eb6041bf371f290c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87" y="5255903"/>
            <a:ext cx="1440160" cy="11516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945150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ПРАВИЛА БЕЗОПАСНОСТИ ПРИ ОРГАНИЗАЦИИ ПРИВАЛА.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208912" cy="5328592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/>
              <a:t>место для привала не должно находиться у основания желобов, сыпучих скал, вблизи разливающихся рек, на сложных карнизах и т.д. </a:t>
            </a:r>
            <a:endParaRPr lang="ru-RU" sz="3600" dirty="0" smtClean="0"/>
          </a:p>
          <a:p>
            <a:r>
              <a:rPr lang="ru-RU" sz="3600" dirty="0" smtClean="0"/>
              <a:t>При </a:t>
            </a:r>
            <a:r>
              <a:rPr lang="ru-RU" sz="3600" dirty="0"/>
              <a:t>опасности поражения молнией- закрыть вход в палатку, отнести в сторону металлический инвентарь, не разбивать бивака под одиноко стоящим деревом на хребте, вершине, вблизи водоемов.</a:t>
            </a:r>
          </a:p>
          <a:p>
            <a:r>
              <a:rPr lang="ru-RU" sz="3600" dirty="0" smtClean="0"/>
              <a:t>Позаботиться </a:t>
            </a:r>
            <a:r>
              <a:rPr lang="ru-RU" sz="3600" dirty="0"/>
              <a:t>о противопожарной безопасности палаток.</a:t>
            </a:r>
          </a:p>
          <a:p>
            <a:r>
              <a:rPr lang="ru-RU" sz="3600" dirty="0" smtClean="0"/>
              <a:t>Соблюдать </a:t>
            </a:r>
            <a:r>
              <a:rPr lang="ru-RU" sz="3600" dirty="0"/>
              <a:t>осторожность, не приближаться к огню в нейлоновой одежде, женщинам - с распущенными волосами.</a:t>
            </a:r>
          </a:p>
          <a:p>
            <a:r>
              <a:rPr lang="ru-RU" sz="3600" dirty="0" smtClean="0"/>
              <a:t>Во </a:t>
            </a:r>
            <a:r>
              <a:rPr lang="ru-RU" sz="3600" dirty="0"/>
              <a:t>избежание отравлений употреблять лишь проверенные продукты. </a:t>
            </a:r>
          </a:p>
          <a:p>
            <a:r>
              <a:rPr lang="ru-RU" sz="3600" dirty="0" smtClean="0"/>
              <a:t>Готовить </a:t>
            </a:r>
            <a:r>
              <a:rPr lang="ru-RU" sz="3600" dirty="0"/>
              <a:t>пищу в соответствующей посуде и ни в коем случае не в медной или оцинкованной.</a:t>
            </a:r>
          </a:p>
          <a:p>
            <a:r>
              <a:rPr lang="ru-RU" sz="3600" dirty="0" smtClean="0"/>
              <a:t>Соблюдать </a:t>
            </a:r>
            <a:r>
              <a:rPr lang="ru-RU" sz="3600" dirty="0"/>
              <a:t>меры предосторожности против ранений при пользовании ножами, вилками, топорами, ожогов кипящей водой.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4956327"/>
            <a:ext cx="2016224" cy="1713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4468558"/>
            <a:ext cx="2688569" cy="26885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928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ЗАКЛЮЧЕНИЕ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39728" y="1052736"/>
            <a:ext cx="8229600" cy="45259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Организация похода </a:t>
            </a:r>
            <a:r>
              <a:rPr lang="ru-RU" dirty="0"/>
              <a:t>– трудоемкое занятие. Лучше, если этим будут заниматься подготовленные люди. Главное – избегать травм и подобных неприятностей, чтобы ничто не затмило туристам радость от общения с природой. Именно поэтому данное мероприятие должно быть хорошо продуманно, спланировано и организованно.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5416620"/>
            <a:ext cx="1243692" cy="1066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420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r>
              <a:rPr lang="ru-RU" dirty="0"/>
              <a:t>Проведение походов  — нужное, интересное занятие. При этом главной всегда остается задача обеспечения безопасности , которой подчинено все: и выбор снаряжения, и разработка маршрута, и освоение техники преодоления препятствий и многое другое.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342768"/>
            <a:ext cx="5306865" cy="79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3786190"/>
            <a:ext cx="3728160" cy="27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4425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/>
              <a:t>Цель</a:t>
            </a:r>
            <a:r>
              <a:rPr lang="ru-RU" dirty="0"/>
              <a:t> </a:t>
            </a:r>
            <a:r>
              <a:rPr lang="ru-RU" dirty="0" smtClean="0"/>
              <a:t>– рассмотреть </a:t>
            </a:r>
            <a:r>
              <a:rPr lang="ru-RU" dirty="0"/>
              <a:t>основные понятия безопасности туристического похода.</a:t>
            </a:r>
          </a:p>
          <a:p>
            <a:endParaRPr lang="ru-RU" dirty="0" smtClean="0"/>
          </a:p>
          <a:p>
            <a:pPr lvl="0"/>
            <a:r>
              <a:rPr lang="ru-RU" b="1" u="sng" dirty="0" smtClean="0"/>
              <a:t>Задачи</a:t>
            </a:r>
            <a:r>
              <a:rPr lang="ru-RU" dirty="0" smtClean="0"/>
              <a:t> –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/>
              <a:t>дать характеристику понятию безопасность;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провести анализ безопасности в походе.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227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248471"/>
          </a:xfrm>
          <a:solidFill>
            <a:schemeClr val="bg1">
              <a:alpha val="45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/>
              <a:t>Туризм — наиболее доступная и рациональная форма активного отдыха, физической культуры и спорта. </a:t>
            </a:r>
            <a:endParaRPr lang="ru-RU" dirty="0" smtClean="0"/>
          </a:p>
          <a:p>
            <a:r>
              <a:rPr lang="ru-RU" dirty="0"/>
              <a:t>Любой туристский поход - от похода выходного дня до спортивного похода пятой категории сложности - планируется, организуется и готовится. </a:t>
            </a:r>
            <a:endParaRPr lang="ru-RU" dirty="0" smtClean="0"/>
          </a:p>
          <a:p>
            <a:r>
              <a:rPr lang="ru-RU" dirty="0"/>
              <a:t>Вся техника туризма - это не что иное, как техника безопасности. </a:t>
            </a:r>
          </a:p>
        </p:txBody>
      </p:sp>
      <p:pic>
        <p:nvPicPr>
          <p:cNvPr id="1028" name="Picture 4" descr="http://smayls.ru/data/smiles/animashki-ludi-2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60171"/>
            <a:ext cx="2293790" cy="18350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9875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ОБЩИЕ ТРЕБОВАНИЯ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Вредные факторы (факторы риска) в походе могут быть классифицированы следующим образом:</a:t>
            </a:r>
          </a:p>
          <a:p>
            <a:pPr lvl="0"/>
            <a:r>
              <a:rPr lang="ru-RU" dirty="0" err="1"/>
              <a:t>травмоопасность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воздействие окружающей среды;</a:t>
            </a:r>
          </a:p>
          <a:p>
            <a:pPr lvl="0"/>
            <a:r>
              <a:rPr lang="ru-RU" dirty="0" err="1"/>
              <a:t>пожароопасность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биологические воздействия;</a:t>
            </a:r>
          </a:p>
          <a:p>
            <a:pPr lvl="0"/>
            <a:r>
              <a:rPr lang="ru-RU" dirty="0"/>
              <a:t>психофизиологические нагрузки.</a:t>
            </a:r>
          </a:p>
          <a:p>
            <a:endParaRPr lang="ru-RU" dirty="0"/>
          </a:p>
        </p:txBody>
      </p:sp>
      <p:pic>
        <p:nvPicPr>
          <p:cNvPr id="2050" name="Picture 2" descr="http://smayli.ru/data/smiles/sporta-10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457652"/>
            <a:ext cx="1057275" cy="13430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ratezgalavy.users.photofile.ru/photo/pratezgalavy/2172773/large/4776716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73325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mount.kz/images/news/day_tourizm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100" y="183285"/>
            <a:ext cx="1620907" cy="1442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8427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Травмоопасность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7358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может </a:t>
            </a:r>
            <a:r>
              <a:rPr lang="ru-RU" dirty="0"/>
              <a:t>возникнуть в результате перемещения, предметов и тел; вследствие сложного рельефа местности; неблагоприятных эргономических характеристик используемого туристского снаряжения и инвентаря, влекущих травмы (тесная спортивная обувь, узкие лямки рюкзаков и. т. п.); опасных атмосферных явлений (статическое электричество, молнии, град и т. п.).</a:t>
            </a:r>
          </a:p>
          <a:p>
            <a:endParaRPr lang="ru-RU" dirty="0"/>
          </a:p>
        </p:txBody>
      </p:sp>
      <p:pic>
        <p:nvPicPr>
          <p:cNvPr id="3074" name="Picture 2" descr="http://mywishlist.ru/pic/i/wish/orig/002/744/59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333653"/>
            <a:ext cx="3312368" cy="14699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010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0070C0"/>
                </a:solidFill>
              </a:rPr>
              <a:t>Воздействие окружающей среды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6192688" cy="4176464"/>
          </a:xfrm>
        </p:spPr>
        <p:txBody>
          <a:bodyPr>
            <a:noAutofit/>
          </a:bodyPr>
          <a:lstStyle/>
          <a:p>
            <a:pPr marL="377825" indent="-28575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обусловлено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повышенными или пониженными температурами окружающей среды, влажностью и подвижностью воздуха, резкими перепадами барометрического давления.</a:t>
            </a:r>
          </a:p>
        </p:txBody>
      </p:sp>
      <p:pic>
        <p:nvPicPr>
          <p:cNvPr id="4100" name="Picture 4" descr="http://cdn4.cheloveche.ru/photobank/00/c3/49983_original.jpg?14347139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81053"/>
            <a:ext cx="2617882" cy="2434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500306"/>
            <a:ext cx="1558582" cy="1441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8017" r="27406"/>
          <a:stretch/>
        </p:blipFill>
        <p:spPr>
          <a:xfrm>
            <a:off x="3786182" y="4500570"/>
            <a:ext cx="1944216" cy="1428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5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Биологические факторы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1"/>
            <a:ext cx="8075240" cy="3484984"/>
          </a:xfrm>
        </p:spPr>
        <p:txBody>
          <a:bodyPr>
            <a:normAutofit/>
          </a:bodyPr>
          <a:lstStyle/>
          <a:p>
            <a:r>
              <a:rPr lang="ru-RU" dirty="0" smtClean="0"/>
              <a:t>ядовитые </a:t>
            </a:r>
            <a:r>
              <a:rPr lang="ru-RU" dirty="0"/>
              <a:t>растения, пресмыкающиеся, насекомые и животные, являющиеся переносчиками инфекционных заболеваний, вызывающие ожоги, аллергические и другие токсические </a:t>
            </a:r>
            <a:r>
              <a:rPr lang="ru-RU" dirty="0" smtClean="0"/>
              <a:t>реакции.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773" y="4834435"/>
            <a:ext cx="2643423" cy="1757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462" y="4834435"/>
            <a:ext cx="2232248" cy="17578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820081"/>
            <a:ext cx="2369840" cy="1777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58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257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b="1" i="1" cap="small" dirty="0">
                <a:solidFill>
                  <a:srgbClr val="FF0000"/>
                </a:solidFill>
              </a:rPr>
              <a:t>Правила безопасности перед началом похода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43000"/>
            <a:ext cx="8892480" cy="49397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1. </a:t>
            </a:r>
            <a:r>
              <a:rPr lang="ru-RU" sz="2800" dirty="0" smtClean="0"/>
              <a:t>Выходить в темное время суток только при хорошем знании маршрута, предстоящем долгом дневном переходе, а в плохую погоду - при спасательных работах.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2</a:t>
            </a:r>
            <a:r>
              <a:rPr lang="ru-RU" sz="2800" dirty="0">
                <a:solidFill>
                  <a:srgbClr val="FF0000"/>
                </a:solidFill>
              </a:rPr>
              <a:t>. </a:t>
            </a:r>
            <a:r>
              <a:rPr lang="ru-RU" sz="2800" dirty="0"/>
              <a:t>Тщательно проверить экипировку, снаряжение и продукты питания, состояние здоровья </a:t>
            </a:r>
            <a:r>
              <a:rPr lang="ru-RU" sz="2800" dirty="0" smtClean="0"/>
              <a:t>участников.</a:t>
            </a:r>
            <a:endParaRPr lang="ru-RU" sz="2800" dirty="0"/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3</a:t>
            </a:r>
            <a:r>
              <a:rPr lang="ru-RU" sz="2800" dirty="0"/>
              <a:t>. Всем участникам знать опасности и причины, ведущие к </a:t>
            </a:r>
            <a:r>
              <a:rPr lang="ru-RU" sz="2800" dirty="0" smtClean="0"/>
              <a:t>несчастью, </a:t>
            </a:r>
            <a:r>
              <a:rPr lang="ru-RU" sz="2800" dirty="0"/>
              <a:t>соблюдать правила безопасности.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4. </a:t>
            </a:r>
            <a:r>
              <a:rPr lang="ru-RU" sz="2800" dirty="0"/>
              <a:t>Не предпринимать поход, восхождения или экспедицию без </a:t>
            </a:r>
            <a:r>
              <a:rPr lang="ru-RU" sz="2800" dirty="0" smtClean="0"/>
              <a:t>опытного руководителя</a:t>
            </a:r>
            <a:r>
              <a:rPr lang="ru-RU" sz="2800" dirty="0"/>
              <a:t>, знающего </a:t>
            </a:r>
            <a:r>
              <a:rPr lang="ru-RU" sz="2800" dirty="0" smtClean="0"/>
              <a:t>маршрут.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7810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cap="small" dirty="0">
                <a:solidFill>
                  <a:srgbClr val="FF0000"/>
                </a:solidFill>
              </a:rPr>
              <a:t>Правила безопасности перед началом похода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1560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5</a:t>
            </a:r>
            <a:r>
              <a:rPr lang="ru-RU" dirty="0"/>
              <a:t>. В незнакомой местности двигаться внимательнее, уточняя свое местонахождение по карте, делая разведку пути.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6. </a:t>
            </a:r>
            <a:r>
              <a:rPr lang="ru-RU" dirty="0"/>
              <a:t>Выходить на маршрут рано утром, хорошо экипировавшись, имея достаточный запас продуктов и только после сообщения графика движения на КСС, начальнику базы или другим лицам.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7. </a:t>
            </a:r>
            <a:r>
              <a:rPr lang="ru-RU" dirty="0"/>
              <a:t>Принять необходимые меры к предохранению ног от ранений и переохлаждений.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8. </a:t>
            </a:r>
            <a:r>
              <a:rPr lang="ru-RU" dirty="0" smtClean="0"/>
              <a:t>Начинать </a:t>
            </a:r>
            <a:r>
              <a:rPr lang="ru-RU" dirty="0"/>
              <a:t>движение лишь в исправной (прочной, просушенной) обуви.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589240"/>
            <a:ext cx="1202276" cy="11982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935"/>
          <a:stretch/>
        </p:blipFill>
        <p:spPr bwMode="auto">
          <a:xfrm>
            <a:off x="4644008" y="5668025"/>
            <a:ext cx="1616826" cy="134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122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983</Words>
  <Application>Microsoft Office PowerPoint</Application>
  <PresentationFormat>Экран (4:3)</PresentationFormat>
  <Paragraphs>67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Техника безопасности при организации похода</vt:lpstr>
      <vt:lpstr>Слайд 2</vt:lpstr>
      <vt:lpstr>Слайд 3</vt:lpstr>
      <vt:lpstr>ОБЩИЕ ТРЕБОВАНИЯ БЕЗОПАСНОСТИ</vt:lpstr>
      <vt:lpstr>Травмоопасность</vt:lpstr>
      <vt:lpstr>Воздействие окружающей среды </vt:lpstr>
      <vt:lpstr>Биологические факторы </vt:lpstr>
      <vt:lpstr>Правила безопасности перед началом похода</vt:lpstr>
      <vt:lpstr>Правила безопасности перед началом похода</vt:lpstr>
      <vt:lpstr>ПРАВИЛА БЕЗОПАСНОСТИ ПРИ ДВИЖЕНИИ</vt:lpstr>
      <vt:lpstr>ПРАВИЛА БЕЗОПАСНОСТИ ПРИ ДВИЖЕНИИ</vt:lpstr>
      <vt:lpstr>ПРАВИЛА БЕЗОПАСНОСТИ ПРИ ВСТРЕЧЕ С ДИКИМИ ЖИВОТНЫМИ</vt:lpstr>
      <vt:lpstr>Слайд 13</vt:lpstr>
      <vt:lpstr>Слайд 14</vt:lpstr>
      <vt:lpstr>Оказание первой помощи при укусе пчелы необходимо сделать следующее:  Тщательно осмотреть место укуса Жало необходимо обязательно извлечь. Сделать это можно пинцетом или ногтями.  Место укуса обработать антисептиком – подойдет любой, который есть под рукой; Приложить к месту укуса холод.   Во время похода , для того чтобы не покусали пчелы , осы или шершни -  рекомендуется смазывать открытые участки тела одеколоном,  в который добавлены  мятное масло или  мятные капли.</vt:lpstr>
      <vt:lpstr>ПРАВИЛА БЕЗОПАСНОСТИ ПРИ ОРГАНИЗАЦИИ ПРИВАЛА.</vt:lpstr>
      <vt:lpstr>ЗАКЛЮЧЕНИЕ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«Личное снаряжение  и уход за ним»</dc:title>
  <dc:creator>Шигалева Наталья</dc:creator>
  <cp:lastModifiedBy>1</cp:lastModifiedBy>
  <cp:revision>35</cp:revision>
  <dcterms:created xsi:type="dcterms:W3CDTF">2015-12-18T08:17:26Z</dcterms:created>
  <dcterms:modified xsi:type="dcterms:W3CDTF">2020-05-17T14:37:16Z</dcterms:modified>
</cp:coreProperties>
</file>